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12192000"/>
  <p:embeddedFontLst>
    <p:embeddedFont>
      <p:font typeface="Play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aoG2SfWiKBdHhVcknQdAeG87O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f01e3f74b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f01e3f74b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ef01e3f74b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f01e3f74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ef01e3f74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ef01e3f74b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f01e3f74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f01e3f74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ef01e3f74b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f01e3f74b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f01e3f74b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ef01e3f74b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01e3f74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01e3f74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ef01e3f74b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f01e3f74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f01e3f74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ef01e3f74b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f01e3f74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ef01e3f74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ef01e3f74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">
  <p:cSld name="MASTER">
    <p:bg>
      <p:bgPr>
        <a:solidFill>
          <a:srgbClr val="0F111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16"/>
          <p:cNvCxnSpPr/>
          <p:nvPr/>
        </p:nvCxnSpPr>
        <p:spPr>
          <a:xfrm>
            <a:off x="502920" y="6419088"/>
            <a:ext cx="11155680" cy="0"/>
          </a:xfrm>
          <a:prstGeom prst="straightConnector1">
            <a:avLst/>
          </a:prstGeom>
          <a:noFill/>
          <a:ln cap="flat" cmpd="sng" w="9525">
            <a:solidFill>
              <a:srgbClr val="2B30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6"/>
          <p:cNvSpPr/>
          <p:nvPr/>
        </p:nvSpPr>
        <p:spPr>
          <a:xfrm>
            <a:off x="594360" y="6473952"/>
            <a:ext cx="50292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AB3C1"/>
              </a:buClr>
              <a:buSzPts val="750"/>
              <a:buFont typeface="Arial"/>
              <a:buNone/>
            </a:pPr>
            <a:r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Prompt-first Astro Website Workshop</a:t>
            </a: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117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/>
          <p:nvPr/>
        </p:nvSpPr>
        <p:spPr>
          <a:xfrm rot="1200073">
            <a:off x="7132245" y="-1097243"/>
            <a:ext cx="5029236" cy="5029236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27843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"/>
          <p:cNvSpPr/>
          <p:nvPr/>
        </p:nvSpPr>
        <p:spPr>
          <a:xfrm rot="-7799925">
            <a:off x="9509779" y="2194469"/>
            <a:ext cx="3474800" cy="347480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20000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"/>
          <p:cNvSpPr/>
          <p:nvPr/>
        </p:nvSpPr>
        <p:spPr>
          <a:xfrm rot="1199789">
            <a:off x="-1005749" y="4754841"/>
            <a:ext cx="2743283" cy="2743283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215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685800" y="571500"/>
            <a:ext cx="89610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AI-Powered Website Building</a:t>
            </a:r>
            <a:endParaRPr b="1" i="0" sz="4400">
              <a:solidFill>
                <a:srgbClr val="F8FAF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685800" y="1333500"/>
            <a:ext cx="56694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15">
                <a:solidFill>
                  <a:srgbClr val="F97316"/>
                </a:solidFill>
                <a:latin typeface="Play"/>
                <a:ea typeface="Play"/>
                <a:cs typeface="Play"/>
                <a:sym typeface="Play"/>
              </a:rPr>
              <a:t>with Astro</a:t>
            </a:r>
            <a:endParaRPr b="1" i="0" sz="3515">
              <a:solidFill>
                <a:srgbClr val="F9731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685800" y="2286000"/>
            <a:ext cx="70485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A prompt-first class outline using Claude Code or Antigravity to build from compiled company assets and text.</a:t>
            </a:r>
            <a:endParaRPr b="0" i="0" sz="18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3609975"/>
            <a:ext cx="17337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/>
          <p:nvPr/>
        </p:nvSpPr>
        <p:spPr>
          <a:xfrm>
            <a:off x="685800" y="3619500"/>
            <a:ext cx="1714500" cy="476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Compile assets</a:t>
            </a:r>
            <a:endParaRPr b="1" i="0" sz="12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6025" y="3609975"/>
            <a:ext cx="17337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2495550" y="3619500"/>
            <a:ext cx="1714500" cy="476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Prompt the AI</a:t>
            </a:r>
            <a:endParaRPr b="1" i="0" sz="12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5775" y="3609975"/>
            <a:ext cx="17337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4305300" y="3619500"/>
            <a:ext cx="1714500" cy="476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Review locally</a:t>
            </a:r>
            <a:endParaRPr b="1" i="0" sz="12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5525" y="3609975"/>
            <a:ext cx="17337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/>
          <p:nvPr/>
        </p:nvSpPr>
        <p:spPr>
          <a:xfrm>
            <a:off x="6115050" y="3619500"/>
            <a:ext cx="1714500" cy="476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Deploy</a:t>
            </a:r>
            <a:endParaRPr b="1" i="0" sz="12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8077200" y="2136859"/>
            <a:ext cx="3429000" cy="4572000"/>
          </a:xfrm>
          <a:prstGeom prst="roundRect">
            <a:avLst>
              <a:gd fmla="val 5555" name="adj"/>
            </a:avLst>
          </a:prstGeom>
          <a:solidFill>
            <a:srgbClr val="1A1E27"/>
          </a:solidFill>
          <a:ln cap="flat" cmpd="sng" w="1905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7200" y="2136859"/>
            <a:ext cx="954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/>
          <p:nvPr/>
        </p:nvSpPr>
        <p:spPr>
          <a:xfrm>
            <a:off x="8382000" y="2517859"/>
            <a:ext cx="2857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Workshop focus</a:t>
            </a:r>
            <a:endParaRPr b="1" i="0" sz="2000">
              <a:solidFill>
                <a:srgbClr val="F8FAF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8382000" y="3089359"/>
            <a:ext cx="2857500" cy="3238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95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No manual scaffolding lesson</a:t>
            </a:r>
            <a:endParaRPr b="0" i="0" sz="14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AI agent runs setup/build steps</a:t>
            </a:r>
            <a:endParaRPr b="0" i="0" sz="14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Students learn prompting + review</a:t>
            </a:r>
            <a:endParaRPr b="0" i="0" sz="14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rPr b="0" i="0" lang="en-US" sz="14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Final site goes live on Vercel</a:t>
            </a:r>
            <a:endParaRPr b="0" i="0" sz="14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ef01e3f74b_0_20" title="ChatGPT Image Jun 14, 2026, 12_33_1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394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ef01e3f74b_0_30" title="ChatGPT Image Jun 14, 2026, 12_59_3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394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Flow for the Class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4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Do not jump straight to “build a site.” Make the AI understand, design, plan, then build.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77240" y="1508760"/>
            <a:ext cx="2331720" cy="1024128"/>
          </a:xfrm>
          <a:prstGeom prst="roundRect">
            <a:avLst>
              <a:gd fmla="val 13393" name="adj"/>
            </a:avLst>
          </a:prstGeom>
          <a:solidFill>
            <a:srgbClr val="1A1E27"/>
          </a:solidFill>
          <a:ln cap="flat" cmpd="sng" w="1270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941832" y="1673352"/>
            <a:ext cx="3200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5CF6"/>
              </a:buClr>
              <a:buSzPts val="1400"/>
              <a:buFont typeface="Play"/>
              <a:buNone/>
            </a:pPr>
            <a:r>
              <a:rPr b="1" i="0" lang="en-US" sz="1400" u="none" cap="none" strike="noStrike">
                <a:solidFill>
                  <a:srgbClr val="8B5CF6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1371600" y="1792224"/>
            <a:ext cx="15544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Analyze assets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3566160" y="1508760"/>
            <a:ext cx="2331720" cy="1024128"/>
          </a:xfrm>
          <a:prstGeom prst="roundRect">
            <a:avLst>
              <a:gd fmla="val 13393" name="adj"/>
            </a:avLst>
          </a:prstGeom>
          <a:solidFill>
            <a:srgbClr val="1A1E27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3730752" y="1673352"/>
            <a:ext cx="3200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400"/>
              <a:buFont typeface="Play"/>
              <a:buNone/>
            </a:pPr>
            <a:r>
              <a:rPr b="1" i="0" lang="en-US" sz="1400" u="none" cap="none" strike="noStrike">
                <a:solidFill>
                  <a:srgbClr val="F97316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160520" y="1792224"/>
            <a:ext cx="15544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Create KB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355080" y="1508760"/>
            <a:ext cx="2331720" cy="1024128"/>
          </a:xfrm>
          <a:prstGeom prst="roundRect">
            <a:avLst>
              <a:gd fmla="val 13393" name="adj"/>
            </a:avLst>
          </a:prstGeom>
          <a:solidFill>
            <a:srgbClr val="1A1E27"/>
          </a:solidFill>
          <a:ln cap="flat" cmpd="sng" w="1270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6519672" y="1673352"/>
            <a:ext cx="3200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5CF6"/>
              </a:buClr>
              <a:buSzPts val="1400"/>
              <a:buFont typeface="Play"/>
              <a:buNone/>
            </a:pPr>
            <a:r>
              <a:rPr b="1" i="0" lang="en-US" sz="1400" u="none" cap="none" strike="noStrike">
                <a:solidFill>
                  <a:srgbClr val="8B5CF6"/>
                </a:solidFill>
                <a:latin typeface="Play"/>
                <a:ea typeface="Play"/>
                <a:cs typeface="Play"/>
                <a:sym typeface="Play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949440" y="1792224"/>
            <a:ext cx="15544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Create design.md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9144000" y="1508760"/>
            <a:ext cx="2331720" cy="1024128"/>
          </a:xfrm>
          <a:prstGeom prst="roundRect">
            <a:avLst>
              <a:gd fmla="val 13393" name="adj"/>
            </a:avLst>
          </a:prstGeom>
          <a:solidFill>
            <a:srgbClr val="1A1E27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9308592" y="1673352"/>
            <a:ext cx="3200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400"/>
              <a:buFont typeface="Play"/>
              <a:buNone/>
            </a:pPr>
            <a:r>
              <a:rPr b="1" i="0" lang="en-US" sz="1400" u="none" cap="none" strike="noStrike">
                <a:solidFill>
                  <a:srgbClr val="F97316"/>
                </a:solidFill>
                <a:latin typeface="Play"/>
                <a:ea typeface="Play"/>
                <a:cs typeface="Play"/>
                <a:sym typeface="Play"/>
              </a:rPr>
              <a:t>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9738360" y="1792224"/>
            <a:ext cx="15544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Create implementation plan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777240" y="3703320"/>
            <a:ext cx="2331720" cy="1024128"/>
          </a:xfrm>
          <a:prstGeom prst="roundRect">
            <a:avLst>
              <a:gd fmla="val 13393" name="adj"/>
            </a:avLst>
          </a:prstGeom>
          <a:solidFill>
            <a:srgbClr val="1A1E27"/>
          </a:solidFill>
          <a:ln cap="flat" cmpd="sng" w="1270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941832" y="3867912"/>
            <a:ext cx="3200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5CF6"/>
              </a:buClr>
              <a:buSzPts val="1400"/>
              <a:buFont typeface="Play"/>
              <a:buNone/>
            </a:pPr>
            <a:r>
              <a:rPr b="1" i="0" lang="en-US" sz="1400" u="none" cap="none" strike="noStrike">
                <a:solidFill>
                  <a:srgbClr val="8B5CF6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371600" y="3986784"/>
            <a:ext cx="15544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Build Astro site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566160" y="3703320"/>
            <a:ext cx="2331720" cy="1024128"/>
          </a:xfrm>
          <a:prstGeom prst="roundRect">
            <a:avLst>
              <a:gd fmla="val 13393" name="adj"/>
            </a:avLst>
          </a:prstGeom>
          <a:solidFill>
            <a:srgbClr val="1A1E27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3730752" y="3867912"/>
            <a:ext cx="3200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400"/>
              <a:buFont typeface="Play"/>
              <a:buNone/>
            </a:pPr>
            <a:r>
              <a:rPr b="1" i="0" lang="en-US" sz="1400" u="none" cap="none" strike="noStrike">
                <a:solidFill>
                  <a:srgbClr val="F97316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160520" y="3986784"/>
            <a:ext cx="15544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QA + fix loop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6355080" y="3703320"/>
            <a:ext cx="2331720" cy="1024128"/>
          </a:xfrm>
          <a:prstGeom prst="roundRect">
            <a:avLst>
              <a:gd fmla="val 13393" name="adj"/>
            </a:avLst>
          </a:prstGeom>
          <a:solidFill>
            <a:srgbClr val="1A1E27"/>
          </a:solidFill>
          <a:ln cap="flat" cmpd="sng" w="1270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6519672" y="3867912"/>
            <a:ext cx="3200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5CF6"/>
              </a:buClr>
              <a:buSzPts val="1400"/>
              <a:buFont typeface="Play"/>
              <a:buNone/>
            </a:pPr>
            <a:r>
              <a:rPr b="1" i="0" lang="en-US" sz="1400" u="none" cap="none" strike="noStrike">
                <a:solidFill>
                  <a:srgbClr val="8B5CF6"/>
                </a:solidFill>
                <a:latin typeface="Play"/>
                <a:ea typeface="Play"/>
                <a:cs typeface="Play"/>
                <a:sym typeface="Play"/>
              </a:rPr>
              <a:t>7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949440" y="3986784"/>
            <a:ext cx="15544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Deploy + finalize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005840" y="5715000"/>
            <a:ext cx="101498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4D399"/>
              </a:buClr>
              <a:buSzPts val="1200"/>
              <a:buFont typeface="Arial"/>
              <a:buNone/>
            </a:pPr>
            <a:r>
              <a:rPr b="1" i="0" lang="en-US" sz="1600" u="none" cap="none" strike="noStrike">
                <a:solidFill>
                  <a:srgbClr val="34D399"/>
                </a:solidFill>
                <a:latin typeface="Arial"/>
                <a:ea typeface="Arial"/>
                <a:cs typeface="Arial"/>
                <a:sym typeface="Arial"/>
              </a:rPr>
              <a:t>Each prompt produces a reviewable output. The learner approves or corrects before moving to the next prompt.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1: Analyze the Business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3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Create a knowledge base from the compiled company assets.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640080" y="1389888"/>
            <a:ext cx="6812280" cy="4498848"/>
          </a:xfrm>
          <a:prstGeom prst="roundRect">
            <a:avLst>
              <a:gd fmla="val 243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640080" y="1389888"/>
            <a:ext cx="681228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804672" y="1495044"/>
            <a:ext cx="648309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4D399"/>
              </a:buClr>
              <a:buSzPts val="850"/>
              <a:buFont typeface="Arial"/>
              <a:buNone/>
            </a:pPr>
            <a:r>
              <a:rPr b="1" i="0" lang="en-US" sz="1150" u="none" cap="none" strike="noStrike">
                <a:solidFill>
                  <a:srgbClr val="34D399"/>
                </a:solidFill>
                <a:latin typeface="Arial"/>
                <a:ea typeface="Arial"/>
                <a:cs typeface="Arial"/>
                <a:sym typeface="Arial"/>
              </a:rPr>
              <a:t>Copy-paste prompt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841248" y="1892808"/>
            <a:ext cx="640994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We are creating a website for [COMPANY].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Use the provided company-assets folder. The site will be built with Astro and deployed on Vercel through GitHub.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GitHub username: [ ]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GitHub email: [ ]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Repo URL: [ ]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Do not build yet. Analyze all assets and create knowledge-base.md with: identity, offerings, audience, tone, locations, CTAs, booking/payment links, social links, and missing content questions.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7818120" y="1389888"/>
            <a:ext cx="3566160" cy="4498848"/>
          </a:xfrm>
          <a:prstGeom prst="roundRect">
            <a:avLst>
              <a:gd fmla="val 333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7818120" y="1389888"/>
            <a:ext cx="73152" cy="4498848"/>
          </a:xfrm>
          <a:prstGeom prst="rect">
            <a:avLst/>
          </a:prstGeom>
          <a:solidFill>
            <a:srgbClr val="34D399"/>
          </a:solidFill>
          <a:ln cap="flat" cmpd="sng" w="12700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8065008" y="1636776"/>
            <a:ext cx="31272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18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Review / approve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8110728" y="2139696"/>
            <a:ext cx="306324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knowledge-base.md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Missing content questions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Assumptions to approve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Clear CTAs and audience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2: Create the Design System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3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Turn brand assets and inspiration screenshots into website design rules.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640080" y="1389888"/>
            <a:ext cx="6812280" cy="4498848"/>
          </a:xfrm>
          <a:prstGeom prst="roundRect">
            <a:avLst>
              <a:gd fmla="val 243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640080" y="1389888"/>
            <a:ext cx="681228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04672" y="1495044"/>
            <a:ext cx="648309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850"/>
              <a:buFont typeface="Arial"/>
              <a:buNone/>
            </a:pPr>
            <a:r>
              <a:rPr b="1" i="0" lang="en-US" sz="1150" u="none" cap="none" strike="noStrike">
                <a:solidFill>
                  <a:srgbClr val="F97316"/>
                </a:solidFill>
                <a:latin typeface="Arial"/>
                <a:ea typeface="Arial"/>
                <a:cs typeface="Arial"/>
                <a:sym typeface="Arial"/>
              </a:rPr>
              <a:t>Copy-paste prompt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841248" y="1892808"/>
            <a:ext cx="640994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Using knowledge-base.md and the design/inspiration assets, create design.md.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Include colors, typography, spacing, buttons, cards, icons, shapes, image treatment, hero layout, section style, mega menu direction, footer style, animations, accessibility, and mobile rules.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2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Make the design premium, fast, and practical for an Astro static website.</a:t>
            </a:r>
            <a:endParaRPr b="0" i="0" sz="12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7818120" y="1389888"/>
            <a:ext cx="3566160" cy="4498848"/>
          </a:xfrm>
          <a:prstGeom prst="roundRect">
            <a:avLst>
              <a:gd fmla="val 333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818120" y="1389888"/>
            <a:ext cx="73152" cy="4498848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8065008" y="1636776"/>
            <a:ext cx="31272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18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Review / approve</a:t>
            </a:r>
            <a:endParaRPr b="0" i="0" sz="1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8110728" y="2139696"/>
            <a:ext cx="306324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design.md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Mobile padding rules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Section style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Navigation direction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Accessibility basics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3: Create the Build Plan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5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Ask for a plan before allowing the AI to code.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640080" y="1389888"/>
            <a:ext cx="6812280" cy="4498848"/>
          </a:xfrm>
          <a:prstGeom prst="roundRect">
            <a:avLst>
              <a:gd fmla="val 243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640080" y="1389888"/>
            <a:ext cx="681228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31" name="Google Shape;231;p8"/>
          <p:cNvSpPr/>
          <p:nvPr/>
        </p:nvSpPr>
        <p:spPr>
          <a:xfrm>
            <a:off x="804672" y="1495044"/>
            <a:ext cx="648309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B5CF6"/>
              </a:buClr>
              <a:buSzPts val="850"/>
              <a:buFont typeface="Arial"/>
              <a:buNone/>
            </a:pPr>
            <a:r>
              <a:rPr b="1" i="0" lang="en-US" sz="850" u="none" cap="none" strike="noStrike">
                <a:solidFill>
                  <a:srgbClr val="8B5CF6"/>
                </a:solidFill>
                <a:latin typeface="Arial"/>
                <a:ea typeface="Arial"/>
                <a:cs typeface="Arial"/>
                <a:sym typeface="Arial"/>
              </a:rPr>
              <a:t>Copy-paste prompt</a:t>
            </a:r>
            <a:endParaRPr b="0" i="0" sz="8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841248" y="1892808"/>
            <a:ext cx="640994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Create implementation-plan.md for the Astro website.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Use knowledge-base.md and design.md. Plan pages, routes, content structure, components, mega menu, footer, SEO metadata, Open Graph, sitemap, robots.txt, analytics, booking/payment links, and optional Resend forms.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Do not code yet. List the files you will create or edit.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7818120" y="1389888"/>
            <a:ext cx="3566160" cy="4498848"/>
          </a:xfrm>
          <a:prstGeom prst="roundRect">
            <a:avLst>
              <a:gd fmla="val 333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7818120" y="1389888"/>
            <a:ext cx="73152" cy="4498848"/>
          </a:xfrm>
          <a:prstGeom prst="rect">
            <a:avLst/>
          </a:prstGeom>
          <a:solidFill>
            <a:srgbClr val="8B5CF6"/>
          </a:solidFill>
          <a:ln cap="flat" cmpd="sng" w="1270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8065008" y="1636776"/>
            <a:ext cx="31272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15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Review / approve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8110728" y="2139696"/>
            <a:ext cx="306324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implementation-plan.md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Page and component list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SEO/social plan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Integration plan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Files to be created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9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4: Build the Website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5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Now the AI agent can scaffold, install, and code the Astro project.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640080" y="1389888"/>
            <a:ext cx="6812280" cy="4498848"/>
          </a:xfrm>
          <a:prstGeom prst="roundRect">
            <a:avLst>
              <a:gd fmla="val 243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640080" y="1389888"/>
            <a:ext cx="681228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"/>
          <p:cNvSpPr/>
          <p:nvPr/>
        </p:nvSpPr>
        <p:spPr>
          <a:xfrm>
            <a:off x="804672" y="1495044"/>
            <a:ext cx="648309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8BDF8"/>
              </a:buClr>
              <a:buSzPts val="850"/>
              <a:buFont typeface="Arial"/>
              <a:buNone/>
            </a:pPr>
            <a:r>
              <a:rPr b="1" i="0" lang="en-US" sz="1350" u="none" cap="none" strike="noStrike">
                <a:solidFill>
                  <a:srgbClr val="38BDF8"/>
                </a:solidFill>
                <a:latin typeface="Arial"/>
                <a:ea typeface="Arial"/>
                <a:cs typeface="Arial"/>
                <a:sym typeface="Arial"/>
              </a:rPr>
              <a:t>Copy-paste prompt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841248" y="1892808"/>
            <a:ext cx="640994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Proceed with the implementation plan.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Create the Astro project, add required dependencies, set up folders, and build the site from the assets and Markdown content.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Include responsive pages, mega menu, footer, social links, CTAs, booking links, and optional payment links. Prioritize small-screen mobile layout, including Samsung S23 FE.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After coding, explain how to run locally.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7818120" y="1389888"/>
            <a:ext cx="3566160" cy="4498848"/>
          </a:xfrm>
          <a:prstGeom prst="roundRect">
            <a:avLst>
              <a:gd fmla="val 333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7818120" y="1389888"/>
            <a:ext cx="73152" cy="4498848"/>
          </a:xfrm>
          <a:prstGeom prst="rect">
            <a:avLst/>
          </a:prstGeom>
          <a:solidFill>
            <a:srgbClr val="38BDF8"/>
          </a:solidFill>
          <a:ln cap="flat" cmpd="sng" w="12700">
            <a:solidFill>
              <a:srgbClr val="38BD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8065008" y="1636776"/>
            <a:ext cx="31272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15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Review / approve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8110728" y="2139696"/>
            <a:ext cx="306324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AI runs setup commands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Local preview opens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Core pages exist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Mobile layout works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No manual scaffolding lesson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0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5: Review and Fix Locally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5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Use screenshots and specific issues to guide targeted fixes.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640080" y="1389888"/>
            <a:ext cx="6812280" cy="4498848"/>
          </a:xfrm>
          <a:prstGeom prst="roundRect">
            <a:avLst>
              <a:gd fmla="val 243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0"/>
          <p:cNvSpPr/>
          <p:nvPr/>
        </p:nvSpPr>
        <p:spPr>
          <a:xfrm>
            <a:off x="640080" y="1389888"/>
            <a:ext cx="681228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"/>
          <p:cNvSpPr/>
          <p:nvPr/>
        </p:nvSpPr>
        <p:spPr>
          <a:xfrm>
            <a:off x="804672" y="1495044"/>
            <a:ext cx="648309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BBF24"/>
              </a:buClr>
              <a:buSzPts val="850"/>
              <a:buFont typeface="Arial"/>
              <a:buNone/>
            </a:pPr>
            <a:r>
              <a:rPr b="1" i="0" lang="en-US" sz="1350" u="none" cap="none" strike="noStrike">
                <a:solidFill>
                  <a:srgbClr val="FBBF24"/>
                </a:solidFill>
                <a:latin typeface="Arial"/>
                <a:ea typeface="Arial"/>
                <a:cs typeface="Arial"/>
                <a:sym typeface="Arial"/>
              </a:rPr>
              <a:t>Copy-paste prompt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841248" y="1892808"/>
            <a:ext cx="640994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I reviewed the local site. Please fix these issues only: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[PASTE SCREENSHOTS OR NOTES]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Also audit mobile spacing, header/mega menu, images, broken links, CTAs, accessibility, and visual consistency with design.md.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4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Make targeted fixes and summarize what changed.</a:t>
            </a:r>
            <a:endParaRPr b="0" i="0" sz="14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7818120" y="1389888"/>
            <a:ext cx="3566160" cy="4498848"/>
          </a:xfrm>
          <a:prstGeom prst="roundRect">
            <a:avLst>
              <a:gd fmla="val 333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0"/>
          <p:cNvSpPr/>
          <p:nvPr/>
        </p:nvSpPr>
        <p:spPr>
          <a:xfrm>
            <a:off x="7818120" y="1389888"/>
            <a:ext cx="73152" cy="4498848"/>
          </a:xfrm>
          <a:prstGeom prst="rect">
            <a:avLst/>
          </a:prstGeom>
          <a:solidFill>
            <a:srgbClr val="FBBF24"/>
          </a:solidFill>
          <a:ln cap="flat" cmpd="sng" w="12700">
            <a:solidFill>
              <a:srgbClr val="FBBF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0"/>
          <p:cNvSpPr/>
          <p:nvPr/>
        </p:nvSpPr>
        <p:spPr>
          <a:xfrm>
            <a:off x="8065008" y="1636776"/>
            <a:ext cx="31272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15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Review / approve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8110728" y="2139696"/>
            <a:ext cx="306324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Desktop and mobile checked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Every link clicked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Screenshots used as evidence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5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Fix loop repeated until ready</a:t>
            </a:r>
            <a:endParaRPr b="0" i="0" sz="15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6: SEO, OG, and Integrations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4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Add launch essentials without overbuilding.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640080" y="1389888"/>
            <a:ext cx="6812280" cy="4498848"/>
          </a:xfrm>
          <a:prstGeom prst="roundRect">
            <a:avLst>
              <a:gd fmla="val 243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640080" y="1389888"/>
            <a:ext cx="681228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"/>
          <p:cNvSpPr/>
          <p:nvPr/>
        </p:nvSpPr>
        <p:spPr>
          <a:xfrm>
            <a:off x="804672" y="1495044"/>
            <a:ext cx="648309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4D399"/>
              </a:buClr>
              <a:buSzPts val="850"/>
              <a:buFont typeface="Arial"/>
              <a:buNone/>
            </a:pPr>
            <a:r>
              <a:rPr b="1" i="0" lang="en-US" sz="1250" u="none" cap="none" strike="noStrike">
                <a:solidFill>
                  <a:srgbClr val="34D399"/>
                </a:solidFill>
                <a:latin typeface="Arial"/>
                <a:ea typeface="Arial"/>
                <a:cs typeface="Arial"/>
                <a:sym typeface="Arial"/>
              </a:rPr>
              <a:t>Copy-paste prompt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841248" y="1892808"/>
            <a:ext cx="640994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3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Add launch essentials.</a:t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3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Set up SEO titles, meta descriptions, canonical placeholder, Open Graph tags, Twitter cards, favicon, sitemap.xml, robots.txt, and structured metadata where relevant.</a:t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3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Add booking, WhatsApp, Razorpay, PayPal, or Resend only if relevant. Keep the site static-first and document any environment variables.</a:t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7818120" y="1389888"/>
            <a:ext cx="3566160" cy="4498848"/>
          </a:xfrm>
          <a:prstGeom prst="roundRect">
            <a:avLst>
              <a:gd fmla="val 333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7818120" y="1389888"/>
            <a:ext cx="73152" cy="4498848"/>
          </a:xfrm>
          <a:prstGeom prst="rect">
            <a:avLst/>
          </a:prstGeom>
          <a:solidFill>
            <a:srgbClr val="34D399"/>
          </a:solidFill>
          <a:ln cap="flat" cmpd="sng" w="12700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8065008" y="1636776"/>
            <a:ext cx="31272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15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Review / approve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8110728" y="2139696"/>
            <a:ext cx="306324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SEO basics added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OG image ready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Booking/payment links tested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.env.example created if needed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No unnecessary complexity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Prompt 7: Deploy and Finalize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4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Use the AI to guide GitHub, Vercel, domain, analytics, and Search Console.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640080" y="1389888"/>
            <a:ext cx="6812280" cy="4498848"/>
          </a:xfrm>
          <a:prstGeom prst="roundRect">
            <a:avLst>
              <a:gd fmla="val 243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640080" y="1389888"/>
            <a:ext cx="681228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804672" y="1495044"/>
            <a:ext cx="648309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850"/>
              <a:buFont typeface="Arial"/>
              <a:buNone/>
            </a:pPr>
            <a:r>
              <a:rPr b="1" i="0" lang="en-US" sz="1250" u="none" cap="none" strike="noStrike">
                <a:solidFill>
                  <a:srgbClr val="F97316"/>
                </a:solidFill>
                <a:latin typeface="Arial"/>
                <a:ea typeface="Arial"/>
                <a:cs typeface="Arial"/>
                <a:sym typeface="Arial"/>
              </a:rPr>
              <a:t>Copy-paste prompt</a:t>
            </a:r>
            <a:endParaRPr b="0" i="0" sz="1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841248" y="1892808"/>
            <a:ext cx="640994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3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Prepare for launch.</a:t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3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Commit and push to main. Help me connect the GitHub repo to Vercel and fix build errors.</a:t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</a:pPr>
            <a:r>
              <a:t/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3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Then guide custom domain setup for [DOMAIN PROVIDER], update canonical and Open Graph URLs, add GA4 Measurement ID [G-XXXX], verify Search Console, submit sitemap, and run final production checks.</a:t>
            </a:r>
            <a:endParaRPr b="0" i="0" sz="1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7818120" y="1389888"/>
            <a:ext cx="3566160" cy="4498848"/>
          </a:xfrm>
          <a:prstGeom prst="roundRect">
            <a:avLst>
              <a:gd fmla="val 333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7818120" y="1389888"/>
            <a:ext cx="73152" cy="4498848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065008" y="1636776"/>
            <a:ext cx="312724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15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Review / approve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8110728" y="2139696"/>
            <a:ext cx="306324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Vercel live URL works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Custom domain + SSL active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GA4 real-time verified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Search Console verified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4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Sitemap submitted</a:t>
            </a:r>
            <a:endParaRPr b="0" i="0" sz="14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/>
          <p:nvPr/>
        </p:nvSpPr>
        <p:spPr>
          <a:xfrm rot="1199874">
            <a:off x="9326964" y="-914440"/>
            <a:ext cx="3474707" cy="3474707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 rot="-9000133">
            <a:off x="10241272" y="640192"/>
            <a:ext cx="2377360" cy="237736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 rot="1200076">
            <a:off x="-823017" y="5394993"/>
            <a:ext cx="2103258" cy="2103258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21792" y="411480"/>
            <a:ext cx="96927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Class Goal</a:t>
            </a:r>
            <a:endParaRPr b="1" i="0" sz="3200">
              <a:solidFill>
                <a:srgbClr val="F8FAF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640080" y="1000125"/>
            <a:ext cx="96927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Participants build by prompting an AI coding agent, then reviewing and launching the result.</a:t>
            </a:r>
            <a:endParaRPr b="0" i="0" sz="14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19125" y="1524000"/>
            <a:ext cx="10953900" cy="1714500"/>
          </a:xfrm>
          <a:prstGeom prst="roundRect">
            <a:avLst>
              <a:gd fmla="val 7466" name="adj"/>
            </a:avLst>
          </a:prstGeom>
          <a:solidFill>
            <a:srgbClr val="1A1E27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095375" y="1714500"/>
            <a:ext cx="10001400" cy="1333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Use AI to turn a prepared folder of company assets into a mobile-optimized Astro static website deployed on Vercel.</a:t>
            </a:r>
            <a:endParaRPr b="1" i="0" sz="2800">
              <a:solidFill>
                <a:srgbClr val="F8FAF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619125" y="3619500"/>
            <a:ext cx="2000100" cy="1047900"/>
          </a:xfrm>
          <a:prstGeom prst="roundRect">
            <a:avLst>
              <a:gd fmla="val 11345" name="adj"/>
            </a:avLst>
          </a:prstGeom>
          <a:solidFill>
            <a:srgbClr val="1A1E27"/>
          </a:solidFill>
          <a:ln cap="flat" cmpd="sng" w="1905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714375" y="3762375"/>
            <a:ext cx="1809600" cy="238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Assets</a:t>
            </a:r>
            <a:endParaRPr b="1" i="0" sz="14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714375" y="4238625"/>
            <a:ext cx="18096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Knowledge base</a:t>
            </a:r>
            <a:endParaRPr b="0" i="0" sz="11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857500" y="3619500"/>
            <a:ext cx="2000100" cy="1047900"/>
          </a:xfrm>
          <a:prstGeom prst="roundRect">
            <a:avLst>
              <a:gd fmla="val 11345" name="adj"/>
            </a:avLst>
          </a:prstGeom>
          <a:solidFill>
            <a:srgbClr val="222734"/>
          </a:solidFill>
          <a:ln cap="flat" cmpd="sng" w="1905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952750" y="3762375"/>
            <a:ext cx="1809600" cy="238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1" i="0" sz="14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952750" y="4238625"/>
            <a:ext cx="18096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design.md</a:t>
            </a:r>
            <a:endParaRPr b="0" i="0" sz="11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5095875" y="3619500"/>
            <a:ext cx="2000100" cy="1047900"/>
          </a:xfrm>
          <a:prstGeom prst="roundRect">
            <a:avLst>
              <a:gd fmla="val 11345" name="adj"/>
            </a:avLst>
          </a:prstGeom>
          <a:solidFill>
            <a:srgbClr val="1A1E27"/>
          </a:solidFill>
          <a:ln cap="flat" cmpd="sng" w="1905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191125" y="3762375"/>
            <a:ext cx="1809600" cy="238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 b="1" i="0" sz="14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5191125" y="4238625"/>
            <a:ext cx="18096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implementation-plan.md</a:t>
            </a:r>
            <a:endParaRPr b="0" i="0" sz="11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7334250" y="3619500"/>
            <a:ext cx="2000100" cy="1047900"/>
          </a:xfrm>
          <a:prstGeom prst="roundRect">
            <a:avLst>
              <a:gd fmla="val 11345" name="adj"/>
            </a:avLst>
          </a:prstGeom>
          <a:solidFill>
            <a:srgbClr val="222734"/>
          </a:solidFill>
          <a:ln cap="flat" cmpd="sng" w="1905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429500" y="3762375"/>
            <a:ext cx="1809600" cy="238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Build</a:t>
            </a:r>
            <a:endParaRPr b="1" i="0" sz="14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7429500" y="4238625"/>
            <a:ext cx="18096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Astro site</a:t>
            </a:r>
            <a:endParaRPr b="0" i="0" sz="11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9572625" y="3619500"/>
            <a:ext cx="2000100" cy="1047900"/>
          </a:xfrm>
          <a:prstGeom prst="roundRect">
            <a:avLst>
              <a:gd fmla="val 11345" name="adj"/>
            </a:avLst>
          </a:prstGeom>
          <a:solidFill>
            <a:srgbClr val="1A1E27"/>
          </a:solidFill>
          <a:ln cap="flat" cmpd="sng" w="1905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9667875" y="3762375"/>
            <a:ext cx="1809600" cy="238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Launch</a:t>
            </a:r>
            <a:endParaRPr b="1" i="0" sz="1400">
              <a:solidFill>
                <a:srgbClr val="F8FA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9667875" y="4238625"/>
            <a:ext cx="18096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Vercel + domain</a:t>
            </a:r>
            <a:endParaRPr b="0" i="0" sz="1100">
              <a:solidFill>
                <a:srgbClr val="BAC3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619125" y="5524500"/>
            <a:ext cx="10953900" cy="476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80">
                <a:solidFill>
                  <a:srgbClr val="F97316"/>
                </a:solidFill>
                <a:latin typeface="Arial"/>
                <a:ea typeface="Arial"/>
                <a:cs typeface="Arial"/>
                <a:sym typeface="Arial"/>
              </a:rPr>
              <a:t>Important: the class is not about manually scaffolding Astro. It is about briefing, supervising, testing, and iterating with the AI.</a:t>
            </a:r>
            <a:endParaRPr b="1" i="0" sz="1480">
              <a:solidFill>
                <a:srgbClr val="F97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>
            <p:ph idx="4294967295" type="sldNum"/>
          </p:nvPr>
        </p:nvSpPr>
        <p:spPr>
          <a:xfrm>
            <a:off x="11228832" y="6464808"/>
            <a:ext cx="800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3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Final Deliverables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3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What participants should have at the end of class.</a:t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914400" y="1371600"/>
            <a:ext cx="10378440" cy="4434840"/>
          </a:xfrm>
          <a:prstGeom prst="roundRect">
            <a:avLst>
              <a:gd fmla="val 3711" name="adj"/>
            </a:avLst>
          </a:prstGeom>
          <a:solidFill>
            <a:srgbClr val="1A1E27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"/>
          <p:cNvSpPr/>
          <p:nvPr/>
        </p:nvSpPr>
        <p:spPr>
          <a:xfrm>
            <a:off x="1234440" y="1901952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1257300" y="1892808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517904" y="1874520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Company asset folder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1234440" y="2331720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1257300" y="2322576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1517904" y="2304288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Markdown content files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1234440" y="2761488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1257300" y="2752344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517904" y="2734056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knowledge-base.md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234440" y="3191256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1257300" y="3182112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1517904" y="3163824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design.md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1234440" y="3621024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1257300" y="3611880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1517904" y="3593592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implementation-plan.md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4572000" y="1901952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4594860" y="1892808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4855464" y="1874520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Working Astro site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4572000" y="2331720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3"/>
          <p:cNvSpPr/>
          <p:nvPr/>
        </p:nvSpPr>
        <p:spPr>
          <a:xfrm>
            <a:off x="4594860" y="2322576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4855464" y="2304288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Mobile-responsive design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4572000" y="2761488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3"/>
          <p:cNvSpPr/>
          <p:nvPr/>
        </p:nvSpPr>
        <p:spPr>
          <a:xfrm>
            <a:off x="4594860" y="2752344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4855464" y="2734056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Mega menu and CTAs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4572000" y="3191256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3"/>
          <p:cNvSpPr/>
          <p:nvPr/>
        </p:nvSpPr>
        <p:spPr>
          <a:xfrm>
            <a:off x="4594860" y="3182112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4855464" y="3163824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SEO + Open Graph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4572000" y="3621024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3"/>
          <p:cNvSpPr/>
          <p:nvPr/>
        </p:nvSpPr>
        <p:spPr>
          <a:xfrm>
            <a:off x="4594860" y="3611880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4855464" y="3593592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Optional booking/payment links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7973568" y="1901952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3"/>
          <p:cNvSpPr/>
          <p:nvPr/>
        </p:nvSpPr>
        <p:spPr>
          <a:xfrm>
            <a:off x="7996428" y="1892808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8257032" y="1874520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GitHub repo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7973568" y="2331720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7996428" y="2322576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8257032" y="2304288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Vercel deployment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7973568" y="2761488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7996428" y="2752344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8257032" y="2734056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Custom domain connected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7973568" y="3191256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7996428" y="3182112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8257032" y="3163824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GA4 setup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7973568" y="3621024"/>
            <a:ext cx="164592" cy="164592"/>
          </a:xfrm>
          <a:prstGeom prst="ellipse">
            <a:avLst/>
          </a:prstGeom>
          <a:solidFill>
            <a:srgbClr val="34D399">
              <a:alpha val="85098"/>
            </a:srgbClr>
          </a:solidFill>
          <a:ln cap="flat" cmpd="sng" w="9525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3"/>
          <p:cNvSpPr/>
          <p:nvPr/>
        </p:nvSpPr>
        <p:spPr>
          <a:xfrm>
            <a:off x="7996428" y="3611880"/>
            <a:ext cx="118872" cy="10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680"/>
              <a:buFont typeface="Arial"/>
              <a:buNone/>
            </a:pPr>
            <a:r>
              <a:rPr b="1" i="0" lang="en-US" sz="68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0" i="0" sz="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8257032" y="3593592"/>
            <a:ext cx="4343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3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Search Console setup</a:t>
            </a:r>
            <a:endParaRPr b="0" i="0" sz="13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1097280" y="589788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F97316"/>
                </a:solidFill>
                <a:latin typeface="Arial"/>
                <a:ea typeface="Arial"/>
                <a:cs typeface="Arial"/>
                <a:sym typeface="Arial"/>
              </a:rPr>
              <a:t>Post-launch: share the site naturally, ask real users for feedback, publish useful updates, and monitor GA4 + Search Console.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3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Tools and Accounts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7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Prerequisites stay lightweight; the AI agent handles most technical steps.</a:t>
            </a:r>
            <a:endParaRPr b="0" i="0" sz="1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731520" y="1417320"/>
            <a:ext cx="5120640" cy="4434840"/>
          </a:xfrm>
          <a:prstGeom prst="roundRect">
            <a:avLst>
              <a:gd fmla="val 2680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731520" y="1417320"/>
            <a:ext cx="73152" cy="4434840"/>
          </a:xfrm>
          <a:prstGeom prst="rect">
            <a:avLst/>
          </a:prstGeom>
          <a:solidFill>
            <a:srgbClr val="8B5CF6"/>
          </a:solidFill>
          <a:ln cap="flat" cmpd="sng" w="12700">
            <a:solidFill>
              <a:srgbClr val="8B5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978408" y="1664208"/>
            <a:ext cx="468172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22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Required</a:t>
            </a:r>
            <a:endParaRPr b="0" i="0" sz="2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1024128" y="2167128"/>
            <a:ext cx="461772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Node.js installed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Git installed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Homebrew if on macOS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GitHub account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Vercel account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Razorpay or PayPal if payments are needed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6355080" y="1417320"/>
            <a:ext cx="5120640" cy="4434840"/>
          </a:xfrm>
          <a:prstGeom prst="roundRect">
            <a:avLst>
              <a:gd fmla="val 2680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6355080" y="1417320"/>
            <a:ext cx="73152" cy="4434840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6601968" y="1664208"/>
            <a:ext cx="468172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22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Nice to Have</a:t>
            </a:r>
            <a:endParaRPr b="0" i="0" sz="2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6647688" y="2167128"/>
            <a:ext cx="461772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Gemini Pro, Claude, or ChatGPT subscription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Claude Code or Antigravity IDE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VS Code as backup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GoDaddy or other domain provider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Resend for email forms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7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Prepared assets folder before class</a:t>
            </a:r>
            <a:endParaRPr b="0" i="0" sz="17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1200000">
            <a:off x="9326880" y="-914400"/>
            <a:ext cx="3474720" cy="34747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8B5CF6">
              <a:alpha val="18039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-9000000">
            <a:off x="10241280" y="640080"/>
            <a:ext cx="2377440" cy="237744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F97316">
              <a:alpha val="14117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1200000">
            <a:off x="-822960" y="5394960"/>
            <a:ext cx="2103120" cy="2103120"/>
          </a:xfrm>
          <a:prstGeom prst="arc">
            <a:avLst>
              <a:gd fmla="val 16200000" name="adj1"/>
              <a:gd fmla="val 0" name="adj2"/>
            </a:avLst>
          </a:prstGeom>
          <a:solidFill>
            <a:srgbClr val="38BDF8">
              <a:alpha val="10196"/>
            </a:srgbClr>
          </a:solidFill>
          <a:ln cap="flat" cmpd="sng" w="12700">
            <a:solidFill>
              <a:srgbClr val="333333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621792" y="411480"/>
            <a:ext cx="9692640" cy="47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2400"/>
              <a:buFont typeface="Play"/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Prepare the Company Asset Folder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640080" y="950976"/>
            <a:ext cx="96926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50"/>
              <a:buFont typeface="Arial"/>
              <a:buNone/>
            </a:pPr>
            <a:r>
              <a:rPr b="0" i="0" lang="en-US" sz="165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This is the main human task before the AI starts coding.</a:t>
            </a:r>
            <a:endParaRPr b="0" i="0" sz="16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685800" y="1325880"/>
            <a:ext cx="4983480" cy="4480560"/>
          </a:xfrm>
          <a:prstGeom prst="roundRect">
            <a:avLst>
              <a:gd fmla="val 2653" name="adj"/>
            </a:avLst>
          </a:prstGeom>
          <a:solidFill>
            <a:srgbClr val="1A1E27"/>
          </a:solidFill>
          <a:ln cap="flat" cmpd="sng" w="11425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685800" y="1325880"/>
            <a:ext cx="73152" cy="4480560"/>
          </a:xfrm>
          <a:prstGeom prst="rect">
            <a:avLst/>
          </a:prstGeom>
          <a:solidFill>
            <a:srgbClr val="34D399"/>
          </a:solidFill>
          <a:ln cap="flat" cmpd="sng" w="12700">
            <a:solidFill>
              <a:srgbClr val="34D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932688" y="1572768"/>
            <a:ext cx="4544568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550"/>
              <a:buFont typeface="Play"/>
              <a:buNone/>
            </a:pPr>
            <a:r>
              <a:rPr b="1" i="0" lang="en-US" sz="2150" u="none" cap="none" strike="noStrike">
                <a:solidFill>
                  <a:srgbClr val="F8FAFC"/>
                </a:solidFill>
                <a:latin typeface="Play"/>
                <a:ea typeface="Play"/>
                <a:cs typeface="Play"/>
                <a:sym typeface="Play"/>
              </a:rPr>
              <a:t>Collect</a:t>
            </a:r>
            <a:endParaRPr b="0" i="0" sz="2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978408" y="2075688"/>
            <a:ext cx="4480560" cy="3584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6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Pictures: logo, team, product, service, hero</a:t>
            </a:r>
            <a:endParaRPr b="0" i="0" sz="1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6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Videos and YouTube links</a:t>
            </a:r>
            <a:endParaRPr b="0" i="0" sz="1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6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PPTX, pitch decks, PDFs</a:t>
            </a:r>
            <a:endParaRPr b="0" i="0" sz="1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6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Google Business Profile details</a:t>
            </a:r>
            <a:endParaRPr b="0" i="0" sz="1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6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Airbnb, TripAdvisor, booking listings</a:t>
            </a:r>
            <a:endParaRPr b="0" i="0" sz="1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6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Instagram, YouTube, LinkedIn, WhatsApp</a:t>
            </a:r>
            <a:endParaRPr b="0" i="0" sz="1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C3D2"/>
              </a:buClr>
              <a:buSzPts val="1080"/>
              <a:buFont typeface="Arial"/>
              <a:buNone/>
            </a:pPr>
            <a:r>
              <a:rPr b="0" i="0" lang="en-US" sz="1680" u="none" cap="none" strike="noStrike">
                <a:solidFill>
                  <a:srgbClr val="BAC3D2"/>
                </a:solidFill>
                <a:latin typeface="Arial"/>
                <a:ea typeface="Arial"/>
                <a:cs typeface="Arial"/>
                <a:sym typeface="Arial"/>
              </a:rPr>
              <a:t>• Booking, Razorpay, PayPal links</a:t>
            </a:r>
            <a:endParaRPr b="0" i="0" sz="168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6080760" y="1325880"/>
            <a:ext cx="5349240" cy="4480560"/>
          </a:xfrm>
          <a:prstGeom prst="roundRect">
            <a:avLst>
              <a:gd fmla="val 2449" name="adj"/>
            </a:avLst>
          </a:prstGeom>
          <a:solidFill>
            <a:srgbClr val="090B10"/>
          </a:solidFill>
          <a:ln cap="flat" cmpd="sng" w="12700">
            <a:solidFill>
              <a:srgbClr val="343B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6080760" y="1325880"/>
            <a:ext cx="5349240" cy="347472"/>
          </a:xfrm>
          <a:prstGeom prst="rect">
            <a:avLst/>
          </a:prstGeom>
          <a:solidFill>
            <a:srgbClr val="222734"/>
          </a:solidFill>
          <a:ln cap="flat" cmpd="sng" w="12700">
            <a:solidFill>
              <a:srgbClr val="222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245352" y="1431036"/>
            <a:ext cx="5020056" cy="11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850"/>
              <a:buFont typeface="Arial"/>
              <a:buNone/>
            </a:pPr>
            <a:r>
              <a:rPr b="1" i="0" lang="en-US" sz="1450" u="none" cap="none" strike="noStrike">
                <a:solidFill>
                  <a:srgbClr val="F97316"/>
                </a:solidFill>
                <a:latin typeface="Arial"/>
                <a:ea typeface="Arial"/>
                <a:cs typeface="Arial"/>
                <a:sym typeface="Arial"/>
              </a:rPr>
              <a:t>Suggested folder</a:t>
            </a:r>
            <a:endParaRPr b="0" i="0" sz="1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6281928" y="1828800"/>
            <a:ext cx="4946904" cy="382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0" lIns="250" spcFirstLastPara="1" rIns="250" wrap="square" tIns="25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company-assets/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content/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  about.md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  services.md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  team.md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  locations.md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  faq.md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images/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videos/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docs/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listings/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design/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inspiration/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E4F0"/>
              </a:buClr>
              <a:buSzPts val="910"/>
              <a:buFont typeface="Arial"/>
              <a:buNone/>
            </a:pPr>
            <a:r>
              <a:rPr b="0" i="0" lang="en-US" sz="1510" u="none" cap="none" strike="noStrike">
                <a:solidFill>
                  <a:srgbClr val="DCE4F0"/>
                </a:solidFill>
                <a:latin typeface="Arial"/>
                <a:ea typeface="Arial"/>
                <a:cs typeface="Arial"/>
                <a:sym typeface="Arial"/>
              </a:rPr>
              <a:t>  links.md</a:t>
            </a:r>
            <a:endParaRPr b="0" i="0" sz="15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>
            <p:ph idx="4294967295" type="sldNum"/>
          </p:nvPr>
        </p:nvSpPr>
        <p:spPr>
          <a:xfrm>
            <a:off x="11228832" y="6464808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AAB3C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rgbClr val="AA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3ef01e3f74b_0_15" title="ChatGPT Image Jun 14, 2026, 11_56_2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394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3ef01e3f74b_0_25" title="ChatGPT Image Jun 14, 2026, 12_57_2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394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ef01e3f74b_0_5" title="ChatGPT Image Jun 14, 2026, 11_05_1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5" y="152400"/>
            <a:ext cx="1164394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ef01e3f74b_0_10" title="ChatGPT Image Jun 14, 2026, 11_45_38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394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ef01e3f74b_0_0" title="ChatGPT Image Jun 14, 2026, 11_07_5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394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2026-06-14T03:09:02Z</dcterms:created>
  <dc:creator>VentureStudio</dc:creator>
</cp:coreProperties>
</file>